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70986"/>
  </p:normalViewPr>
  <p:slideViewPr>
    <p:cSldViewPr snapToGrid="0" snapToObjects="1">
      <p:cViewPr varScale="1">
        <p:scale>
          <a:sx n="81" d="100"/>
          <a:sy n="8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45CED-B0CA-404E-8317-15A25F49E5A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945BD-63CE-E24D-BE2F-D203CFE3E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2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science/effector-cel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google.com/search?q=definition%3Aantigen+presenting+cells&amp;oq=definition%3Aantigen+presenting+cells&amp;aqs=chrome..69i57j69i58.9083j0j4&amp;sourceid=chrome&amp;ie=UTF-8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Hard to summarise a paper with this amount of content in 10 mins, so cut a lot and tried to pull out the key components</a:t>
            </a:r>
          </a:p>
          <a:p>
            <a:endParaRPr lang="en-GB" dirty="0"/>
          </a:p>
          <a:p>
            <a:r>
              <a:rPr lang="en-GB" dirty="0"/>
              <a:t>And this really is a lay response – I think I understood about 70% of the paper and perhaps 50% of the complex implications and interactions it was describing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945BD-63CE-E24D-BE2F-D203CFE3E3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0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terms of the last question, or whether we even should at this stage given the state of knowledge?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945BD-63CE-E24D-BE2F-D203CFE3E3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1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can’t get into papers like this without giving myself some firm foundations. This slide and next are creating my foundations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945BD-63CE-E24D-BE2F-D203CFE3E3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223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It looks at what we know of the genetic factors related to MS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at the interactions between the immune system, gut microbiome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and CNS.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Worth remembering that the gut biome (and obvs immune system) both also have an impact on wider health directly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It summarises the evidence from mouse models and studies in patients, 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(because evidence is scant) look at the interplay of genetics with the environment in other diseases - Inflammatory Bowel Disease, Rheumatoid Arthritis and Systemic Lupus </a:t>
            </a:r>
            <a:r>
              <a:rPr lang="en-GB" dirty="0" err="1"/>
              <a:t>Erythemotosus</a:t>
            </a:r>
            <a:r>
              <a:rPr lang="en-GB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945BD-63CE-E24D-BE2F-D203CFE3E37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77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Introduction: </a:t>
            </a:r>
            <a:r>
              <a:rPr lang="en-GB" dirty="0"/>
              <a:t>MS is the leading cause of non-traumatic disability in young adults in Europe.</a:t>
            </a:r>
          </a:p>
          <a:p>
            <a:r>
              <a:rPr lang="en-GB" dirty="0"/>
              <a:t>Current disease activation is described as the initial activation of self-reactive T and B </a:t>
            </a:r>
            <a:r>
              <a:rPr lang="en-GB" dirty="0" err="1"/>
              <a:t>lymphocyts</a:t>
            </a:r>
            <a:r>
              <a:rPr lang="en-GB" dirty="0"/>
              <a:t> in peripheral lymph nodes and their differentiation into effector cells (</a:t>
            </a:r>
            <a:r>
              <a:rPr lang="en-GB" dirty="0">
                <a:hlinkClick r:id="rId3"/>
              </a:rPr>
              <a:t>relatively short-lived activated cells that defend the body in an immune response.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CD4+ T cells are the most involved. Pro-inflammatory T helper cells are activated in the periphery following a deficit of regulatory T lymphocytes which lose the ability to stop the autoreactive response. The breakdown of the blood brain barrier (BBB) (allowing the T-helper cells into the CNS) is an early stage of disease progression. Once past the BBB antigen presenting cells (APCs - </a:t>
            </a:r>
            <a:r>
              <a:rPr lang="en-GB" dirty="0">
                <a:hlinkClick r:id="rId4"/>
              </a:rPr>
              <a:t>which appear to be part of the immune response and not just any cell with the right antigen</a:t>
            </a:r>
            <a:r>
              <a:rPr lang="en-GB" dirty="0"/>
              <a:t>) reactive the T helper cells.</a:t>
            </a:r>
          </a:p>
          <a:p>
            <a:endParaRPr lang="en-GB" dirty="0"/>
          </a:p>
          <a:p>
            <a:r>
              <a:rPr lang="en-GB" dirty="0"/>
              <a:t>The activated immune system then reacts against myelin. Inflammation is supported by cytokines and chemokines and the recruitment of other self-reactive cells from the periphery.</a:t>
            </a:r>
          </a:p>
          <a:p>
            <a:endParaRPr lang="en-GB" dirty="0"/>
          </a:p>
          <a:p>
            <a:r>
              <a:rPr lang="en-GB" dirty="0"/>
              <a:t>[p2] There’s a feedback loop involving B cells producing antibodies which keep the CD4+ T cells active. In later stages of the disease the inflammatory response is supported by the activation of microglia leading to chronic neurodegeneration.</a:t>
            </a:r>
          </a:p>
          <a:p>
            <a:endParaRPr lang="en-GB" dirty="0"/>
          </a:p>
          <a:p>
            <a:r>
              <a:rPr lang="en-GB" dirty="0"/>
              <a:t>Worth noting also: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MS is not heritable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People may have a genetic susceptibility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Genetics accounts for 30% of disease susceptibility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Recurrence in families is 20%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Twin studies show that its 3-5% between siblings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945BD-63CE-E24D-BE2F-D203CFE3E37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51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Focusing in on the influence of the gut biome on immune responses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The genetics of both the host and microbiome has an impact on the immune response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And taken together these could have a fundamental role in the development of autoimmunity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Which in turn could lead to CNS damage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Especially in diseases where genetic factors interact with environmental ones </a:t>
            </a:r>
            <a:r>
              <a:rPr lang="en-GB" dirty="0" err="1"/>
              <a:t>inc</a:t>
            </a:r>
            <a:r>
              <a:rPr lang="en-GB" dirty="0"/>
              <a:t> 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However no studies have yet connected host genetics to the microbiome in 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945BD-63CE-E24D-BE2F-D203CFE3E37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34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E12C5-B16F-85B2-86BD-6BB1BED09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AA59C-372F-560B-A230-F7265B6D7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F1C5C-80A7-01F6-C721-7F3C772D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84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76CBAA92-CED4-9741-A450-5CC25AF8ED2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B6F8F-55D0-AF78-4C4D-629243D8B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9009" y="6356350"/>
            <a:ext cx="435439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FF9E-BEFC-7904-3B49-C47C3E9BA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8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2D828A7D-4AC1-E445-AE94-91056CC8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08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D2D9-49B9-8A68-BA47-CBDB7E00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7BCCA-BE51-E50D-0CB9-3F208C70F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EA3A6-3828-EC9C-1652-3E672BB9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84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76CBAA92-CED4-9741-A450-5CC25AF8ED2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75EE6-582F-8EFA-2A5C-0ACEC102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9009" y="6356350"/>
            <a:ext cx="435439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3896C-0DDC-CB77-1264-08943D3F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8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2D828A7D-4AC1-E445-AE94-91056CC8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6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159BA6-A13B-641C-8AEA-88E6B4121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6F8C4-393B-2FC6-B14B-90D7B4902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2311E-8AD3-C640-E18D-0C6F351DB0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84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76CBAA92-CED4-9741-A450-5CC25AF8ED2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C59B6-F0BC-A8FC-381F-2C77AD7B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9009" y="6356350"/>
            <a:ext cx="435439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23690-1A65-32E0-A201-38F9D637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8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2D828A7D-4AC1-E445-AE94-91056CC8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9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A9198-A407-1D6F-A21F-512ACCEE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C0485-5BF5-03EA-72AA-F04770CB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90D67-0FD2-155D-6081-D9241E5FD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84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76CBAA92-CED4-9741-A450-5CC25AF8ED2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0A032-F4F7-DF5B-E2E3-3F045BB5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9009" y="6356350"/>
            <a:ext cx="435439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F42EA-20FA-1B09-67F0-46C31C12A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8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2D828A7D-4AC1-E445-AE94-91056CC8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85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3A6C5-9A77-FE86-5B1F-751D46489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6620F-5F3D-DFCF-9EA2-945AF110B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CB475-2FBA-DA77-04A4-1A7FE719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84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76CBAA92-CED4-9741-A450-5CC25AF8ED2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CBBD0-D276-3260-7F2A-24F05969A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9009" y="6356350"/>
            <a:ext cx="435439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771A6-CC84-DAB7-7B3D-7A49209B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8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2D828A7D-4AC1-E445-AE94-91056CC8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72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90B7F-3858-B17F-9C24-9257A178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2C1D8-29D7-1720-4C23-D09714203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42753-8FB8-5F3E-E532-DCD80BD99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0CA74-549E-86A2-8F91-EF4CE50B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84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76CBAA92-CED4-9741-A450-5CC25AF8ED2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04203-D5F0-F6E1-8476-265D4046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9009" y="6356350"/>
            <a:ext cx="435439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E3A4C-4D76-9513-EE4B-FAC801EF0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8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2D828A7D-4AC1-E445-AE94-91056CC8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96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5C97-5887-4563-D848-4C9C84560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CE719-B009-FBE3-50C2-6F5DE78D9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C29DE-85A0-35FC-35A3-ED2456CBD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B08721-7483-DE31-D6FF-C90B559B4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FE33B5-C736-262E-185E-5E033B65C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8C1BDE-BAD2-3855-37F0-9B87BABF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84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76CBAA92-CED4-9741-A450-5CC25AF8ED2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D3468D-126D-2C4F-CFA3-E8452B91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9009" y="6356350"/>
            <a:ext cx="435439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5E752A-055D-4D6F-5FF0-AD1AA443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8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2D828A7D-4AC1-E445-AE94-91056CC8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62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A29AD-4B84-9514-3531-4B0E81B90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E08292-B66D-6510-0AD9-453D94AE20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84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76CBAA92-CED4-9741-A450-5CC25AF8ED2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98C08A-E376-A3E1-71BC-1A3F3398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9009" y="6356350"/>
            <a:ext cx="435439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BAB49B-C749-FF7A-B0D2-5CA47807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8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2D828A7D-4AC1-E445-AE94-91056CC8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38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9AD5C-24B2-7AFC-9B31-7CD3DC3D51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84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76CBAA92-CED4-9741-A450-5CC25AF8ED2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A0EB88-B74C-A43B-7115-DAA8DAC8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9009" y="6356350"/>
            <a:ext cx="435439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E6E31-723E-F932-5CE2-2E4051A2F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8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2D828A7D-4AC1-E445-AE94-91056CC8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7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F1969-0731-8D9E-E22A-0E113E798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355C9-A6F9-F891-2E7A-0E3A8A635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06570-FAAB-A031-5427-C9E5D2CE8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FE242-0378-D501-6319-62DD7AD9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84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76CBAA92-CED4-9741-A450-5CC25AF8ED2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69EF2-2803-BC10-8D11-4B4D1C77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9009" y="6356350"/>
            <a:ext cx="435439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CFF79-D2D3-79B3-A354-0B70267E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8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2D828A7D-4AC1-E445-AE94-91056CC8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6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4465-C5C7-87A8-AB2C-20618F714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2BC072-026B-C4EB-7EE6-A089A8270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AE591-0FD8-CE64-9934-3CDCF1FF8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B97F2-9154-B0D5-E926-69C4108A3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84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76CBAA92-CED4-9741-A450-5CC25AF8ED2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B8E64-1C07-689C-08EE-6CEF55CD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9009" y="6356350"/>
            <a:ext cx="435439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C8F11-2AB4-B397-8C6F-9AD82664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872" y="6356350"/>
            <a:ext cx="2902928" cy="365125"/>
          </a:xfrm>
          <a:prstGeom prst="rect">
            <a:avLst/>
          </a:prstGeom>
        </p:spPr>
        <p:txBody>
          <a:bodyPr/>
          <a:lstStyle/>
          <a:p>
            <a:fld id="{2D828A7D-4AC1-E445-AE94-91056CC8D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6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967197-4803-1D0C-1852-C64A51ADC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911" y="365125"/>
            <a:ext cx="117150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BAAA1-1C13-0FAC-FC8A-ADA6090F0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911" y="1825625"/>
            <a:ext cx="11715077" cy="4897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500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01B6-A25E-DE70-8566-55FE929A0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Host Genetics and Gut Microbiome: Perspectives for Multiple Sclerosis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26CFC-D1CB-58D0-D28C-967562FB0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4000"/>
            <a:ext cx="9144000" cy="11938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GB" dirty="0"/>
              <a:t>2021</a:t>
            </a:r>
          </a:p>
          <a:p>
            <a:pPr algn="r"/>
            <a:endParaRPr lang="en-GB" dirty="0"/>
          </a:p>
          <a:p>
            <a:pPr algn="l"/>
            <a:r>
              <a:rPr lang="en-GB" dirty="0">
                <a:solidFill>
                  <a:srgbClr val="00B050"/>
                </a:solidFill>
              </a:rPr>
              <a:t>A layperson’s summary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2EF340-530D-8C7E-D2BD-87BF7C5F4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46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C9613-BB90-7031-DD5B-0AF09586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911" y="270529"/>
            <a:ext cx="11715077" cy="1325563"/>
          </a:xfrm>
        </p:spPr>
        <p:txBody>
          <a:bodyPr/>
          <a:lstStyle/>
          <a:p>
            <a:r>
              <a:rPr lang="en-GB" dirty="0"/>
              <a:t>The microbiome, immune system, genetics and autoimmunity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4B8118-D5FA-1E49-5752-C04774B9A90B}"/>
              </a:ext>
            </a:extLst>
          </p:cNvPr>
          <p:cNvSpPr txBox="1"/>
          <p:nvPr/>
        </p:nvSpPr>
        <p:spPr>
          <a:xfrm>
            <a:off x="120081" y="2392809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Gut biome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FE6096-7C4C-CC16-4E81-2390357D6559}"/>
              </a:ext>
            </a:extLst>
          </p:cNvPr>
          <p:cNvSpPr txBox="1"/>
          <p:nvPr/>
        </p:nvSpPr>
        <p:spPr>
          <a:xfrm>
            <a:off x="3299345" y="2392808"/>
            <a:ext cx="2165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Immune system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1EC8A6-5591-567D-0400-5AA9E2280D4A}"/>
              </a:ext>
            </a:extLst>
          </p:cNvPr>
          <p:cNvSpPr txBox="1"/>
          <p:nvPr/>
        </p:nvSpPr>
        <p:spPr>
          <a:xfrm>
            <a:off x="6096000" y="2392808"/>
            <a:ext cx="309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Central nervous system</a:t>
            </a:r>
          </a:p>
        </p:txBody>
      </p:sp>
      <p:sp>
        <p:nvSpPr>
          <p:cNvPr id="7" name="Curved Up Arrow 6">
            <a:extLst>
              <a:ext uri="{FF2B5EF4-FFF2-40B4-BE49-F238E27FC236}">
                <a16:creationId xmlns:a16="http://schemas.microsoft.com/office/drawing/2014/main" id="{7BAF0458-91A7-8D1F-EDD2-46B1CBA40760}"/>
              </a:ext>
            </a:extLst>
          </p:cNvPr>
          <p:cNvSpPr/>
          <p:nvPr/>
        </p:nvSpPr>
        <p:spPr>
          <a:xfrm rot="20434871">
            <a:off x="5229673" y="3635617"/>
            <a:ext cx="3048940" cy="779252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Up Arrow 7">
            <a:extLst>
              <a:ext uri="{FF2B5EF4-FFF2-40B4-BE49-F238E27FC236}">
                <a16:creationId xmlns:a16="http://schemas.microsoft.com/office/drawing/2014/main" id="{D978DAD0-6D9A-DC1A-BCFA-CB9772CF4BD9}"/>
              </a:ext>
            </a:extLst>
          </p:cNvPr>
          <p:cNvSpPr/>
          <p:nvPr/>
        </p:nvSpPr>
        <p:spPr>
          <a:xfrm flipH="1" flipV="1">
            <a:off x="1011579" y="1470625"/>
            <a:ext cx="2667600" cy="61062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urved Up Arrow 9">
            <a:extLst>
              <a:ext uri="{FF2B5EF4-FFF2-40B4-BE49-F238E27FC236}">
                <a16:creationId xmlns:a16="http://schemas.microsoft.com/office/drawing/2014/main" id="{411903C9-4FB4-7112-D827-F5770B738DC1}"/>
              </a:ext>
            </a:extLst>
          </p:cNvPr>
          <p:cNvSpPr/>
          <p:nvPr/>
        </p:nvSpPr>
        <p:spPr>
          <a:xfrm>
            <a:off x="496585" y="2979552"/>
            <a:ext cx="7055098" cy="1380996"/>
          </a:xfrm>
          <a:prstGeom prst="curvedUpArrow">
            <a:avLst>
              <a:gd name="adj1" fmla="val 10189"/>
              <a:gd name="adj2" fmla="val 227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urved Up Arrow 10">
            <a:extLst>
              <a:ext uri="{FF2B5EF4-FFF2-40B4-BE49-F238E27FC236}">
                <a16:creationId xmlns:a16="http://schemas.microsoft.com/office/drawing/2014/main" id="{AF3AB88D-86FF-E6BF-D173-463D3F4E9720}"/>
              </a:ext>
            </a:extLst>
          </p:cNvPr>
          <p:cNvSpPr/>
          <p:nvPr/>
        </p:nvSpPr>
        <p:spPr>
          <a:xfrm flipV="1">
            <a:off x="4703806" y="1760488"/>
            <a:ext cx="2974001" cy="632319"/>
          </a:xfrm>
          <a:prstGeom prst="curvedUpArrow">
            <a:avLst>
              <a:gd name="adj1" fmla="val 13103"/>
              <a:gd name="adj2" fmla="val 50000"/>
              <a:gd name="adj3" fmla="val 340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BB57993-367D-8F16-91DB-AFC52E4EC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904" y="4834441"/>
            <a:ext cx="1992534" cy="19925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C3FA3FC-7A73-444B-4642-767FCCE862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7466" y="4336531"/>
            <a:ext cx="2521469" cy="252146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46B64E8-A49E-47AA-FA3F-3BE3B2D44F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1803" y="4970488"/>
            <a:ext cx="1887512" cy="188751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62E35D7-A28A-EA81-1AE0-B4CD897DD3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9113" y="1760490"/>
            <a:ext cx="1992533" cy="1992533"/>
          </a:xfrm>
          <a:prstGeom prst="rect">
            <a:avLst/>
          </a:prstGeom>
        </p:spPr>
      </p:pic>
      <p:sp>
        <p:nvSpPr>
          <p:cNvPr id="21" name="Curved Up Arrow 20">
            <a:extLst>
              <a:ext uri="{FF2B5EF4-FFF2-40B4-BE49-F238E27FC236}">
                <a16:creationId xmlns:a16="http://schemas.microsoft.com/office/drawing/2014/main" id="{508A57C8-B592-2116-A17E-EBA37F93C287}"/>
              </a:ext>
            </a:extLst>
          </p:cNvPr>
          <p:cNvSpPr/>
          <p:nvPr/>
        </p:nvSpPr>
        <p:spPr>
          <a:xfrm>
            <a:off x="225910" y="3179200"/>
            <a:ext cx="10305455" cy="1380996"/>
          </a:xfrm>
          <a:prstGeom prst="curvedUpArrow">
            <a:avLst>
              <a:gd name="adj1" fmla="val 10189"/>
              <a:gd name="adj2" fmla="val 227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0E8494-D57E-D4F5-1959-E4EDF5DDCD1E}"/>
              </a:ext>
            </a:extLst>
          </p:cNvPr>
          <p:cNvSpPr txBox="1"/>
          <p:nvPr/>
        </p:nvSpPr>
        <p:spPr>
          <a:xfrm>
            <a:off x="9432314" y="2439738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Wider health</a:t>
            </a:r>
          </a:p>
        </p:txBody>
      </p:sp>
      <p:sp>
        <p:nvSpPr>
          <p:cNvPr id="23" name="Curved Up Arrow 22">
            <a:extLst>
              <a:ext uri="{FF2B5EF4-FFF2-40B4-BE49-F238E27FC236}">
                <a16:creationId xmlns:a16="http://schemas.microsoft.com/office/drawing/2014/main" id="{63BA943C-1FFC-02C1-D7BC-47D4232C97EE}"/>
              </a:ext>
            </a:extLst>
          </p:cNvPr>
          <p:cNvSpPr/>
          <p:nvPr/>
        </p:nvSpPr>
        <p:spPr>
          <a:xfrm flipV="1">
            <a:off x="4297197" y="1560840"/>
            <a:ext cx="6092279" cy="793896"/>
          </a:xfrm>
          <a:prstGeom prst="curvedUpArrow">
            <a:avLst>
              <a:gd name="adj1" fmla="val 13103"/>
              <a:gd name="adj2" fmla="val 50000"/>
              <a:gd name="adj3" fmla="val 340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Curved Up Arrow 17">
            <a:extLst>
              <a:ext uri="{FF2B5EF4-FFF2-40B4-BE49-F238E27FC236}">
                <a16:creationId xmlns:a16="http://schemas.microsoft.com/office/drawing/2014/main" id="{8A89773A-BD0A-4F5E-5DAF-74518CED1BB3}"/>
              </a:ext>
            </a:extLst>
          </p:cNvPr>
          <p:cNvSpPr/>
          <p:nvPr/>
        </p:nvSpPr>
        <p:spPr>
          <a:xfrm flipV="1">
            <a:off x="3792314" y="3059012"/>
            <a:ext cx="1394541" cy="61103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378D59-F62F-AC32-9C29-B591B6777427}"/>
              </a:ext>
            </a:extLst>
          </p:cNvPr>
          <p:cNvSpPr txBox="1"/>
          <p:nvPr/>
        </p:nvSpPr>
        <p:spPr>
          <a:xfrm>
            <a:off x="3893934" y="3709381"/>
            <a:ext cx="1952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autoimmunity</a:t>
            </a:r>
          </a:p>
        </p:txBody>
      </p:sp>
      <p:sp>
        <p:nvSpPr>
          <p:cNvPr id="24" name="Curved Up Arrow 23">
            <a:extLst>
              <a:ext uri="{FF2B5EF4-FFF2-40B4-BE49-F238E27FC236}">
                <a16:creationId xmlns:a16="http://schemas.microsoft.com/office/drawing/2014/main" id="{628FBACD-33F2-E258-8E48-10D724DCFED5}"/>
              </a:ext>
            </a:extLst>
          </p:cNvPr>
          <p:cNvSpPr/>
          <p:nvPr/>
        </p:nvSpPr>
        <p:spPr>
          <a:xfrm>
            <a:off x="1163979" y="3302117"/>
            <a:ext cx="2668250" cy="61103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6E7A7D-3213-98BD-052C-BCF7B10ED8B5}"/>
              </a:ext>
            </a:extLst>
          </p:cNvPr>
          <p:cNvSpPr txBox="1"/>
          <p:nvPr/>
        </p:nvSpPr>
        <p:spPr>
          <a:xfrm>
            <a:off x="2148626" y="5185012"/>
            <a:ext cx="2864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host and microbiome genetics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6A71615-BADA-54FD-730C-1EEA3C07523A}"/>
              </a:ext>
            </a:extLst>
          </p:cNvPr>
          <p:cNvCxnSpPr>
            <a:cxnSpLocks/>
          </p:cNvCxnSpPr>
          <p:nvPr/>
        </p:nvCxnSpPr>
        <p:spPr>
          <a:xfrm flipH="1" flipV="1">
            <a:off x="2637899" y="3913154"/>
            <a:ext cx="703747" cy="127185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18B0814-E273-4598-3AFD-EC2D4D9D8CCB}"/>
              </a:ext>
            </a:extLst>
          </p:cNvPr>
          <p:cNvSpPr txBox="1"/>
          <p:nvPr/>
        </p:nvSpPr>
        <p:spPr>
          <a:xfrm>
            <a:off x="6754143" y="4733049"/>
            <a:ext cx="3227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But no studies have yet connected host genetics to the microbiome in MS… yet…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BA800CD-9F79-7809-6BED-A42E0FA1B5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5621" y="3289887"/>
            <a:ext cx="1166648" cy="116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/>
      <p:bldP spid="2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D5284-A797-3967-9961-16B3F0E46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A6FC-2626-B35E-8D43-6BE459744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Role of microbiome in MS is complex and unclear</a:t>
            </a:r>
          </a:p>
          <a:p>
            <a:r>
              <a:rPr lang="en-GB" dirty="0"/>
              <a:t>There is a clear role of microbiome in gut-brain axis and thus in CNS diseases</a:t>
            </a:r>
          </a:p>
          <a:p>
            <a:r>
              <a:rPr lang="en-GB" dirty="0"/>
              <a:t>And, dysbiosis is present in MS patients, but we don’t know the specific signature </a:t>
            </a:r>
          </a:p>
          <a:p>
            <a:pPr lvl="1"/>
            <a:r>
              <a:rPr lang="en-GB" dirty="0"/>
              <a:t>studies too small, not diverse enough etc. </a:t>
            </a:r>
          </a:p>
          <a:p>
            <a:r>
              <a:rPr lang="en-GB" dirty="0"/>
              <a:t>However, gut biome is a factor which could contribute to disease risk</a:t>
            </a:r>
          </a:p>
          <a:p>
            <a:r>
              <a:rPr lang="en-GB" dirty="0"/>
              <a:t>So, need to understand how the host genetics affects gut microbiome composition</a:t>
            </a:r>
          </a:p>
          <a:p>
            <a:r>
              <a:rPr lang="en-GB" dirty="0"/>
              <a:t>Understanding this could help explain some of the missing heritability</a:t>
            </a:r>
          </a:p>
          <a:p>
            <a:r>
              <a:rPr lang="en-GB" dirty="0"/>
              <a:t>Paper ends on a negative note “</a:t>
            </a:r>
            <a:r>
              <a:rPr lang="en-GB" i="1" dirty="0"/>
              <a:t>Overall, the comprehension of host genetics and gut microbiome composition at the onset of the disease could be a challenge for the design of personalized therapeutic strategies</a:t>
            </a:r>
            <a:r>
              <a:rPr lang="en-GB" dirty="0"/>
              <a:t>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00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8723-CE37-297F-CC2F-950F39340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911" y="365125"/>
            <a:ext cx="11707009" cy="1325563"/>
          </a:xfrm>
        </p:spPr>
        <p:txBody>
          <a:bodyPr/>
          <a:lstStyle/>
          <a:p>
            <a:r>
              <a:rPr lang="en-GB" dirty="0" err="1"/>
              <a:t>tldr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5235-3BA5-D236-3E14-0B5AB334C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911" y="1825624"/>
            <a:ext cx="11707009" cy="4952365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3775075" algn="ctr"/>
                <a:tab pos="10125075" algn="r"/>
              </a:tabLst>
            </a:pPr>
            <a:r>
              <a:rPr lang="en-GB" sz="2800" dirty="0"/>
              <a:t>Strong experimental and theoretical reasons to believe an association between genetics, the microbiome, and the cause and progression of MS</a:t>
            </a:r>
          </a:p>
          <a:p>
            <a:pPr marL="0" indent="0">
              <a:buNone/>
              <a:tabLst>
                <a:tab pos="3775075" algn="ctr"/>
                <a:tab pos="10125075" algn="r"/>
              </a:tabLst>
            </a:pPr>
            <a:endParaRPr lang="en-GB" sz="1000" dirty="0"/>
          </a:p>
          <a:p>
            <a:pPr marL="0" indent="0">
              <a:buNone/>
              <a:tabLst>
                <a:tab pos="3775075" algn="ctr"/>
                <a:tab pos="10125075" algn="r"/>
              </a:tabLst>
            </a:pPr>
            <a:r>
              <a:rPr lang="en-GB" sz="2800" dirty="0"/>
              <a:t>HOWEVER, at the level of individual genes, genomes and bacteria this association is complex and hard to prove</a:t>
            </a:r>
          </a:p>
          <a:p>
            <a:pPr marL="0" indent="0">
              <a:buNone/>
              <a:tabLst>
                <a:tab pos="3775075" algn="ctr"/>
                <a:tab pos="10125075" algn="r"/>
              </a:tabLst>
            </a:pPr>
            <a:endParaRPr lang="en-GB" sz="1000" dirty="0"/>
          </a:p>
          <a:p>
            <a:pPr marL="0" indent="0">
              <a:buNone/>
              <a:tabLst>
                <a:tab pos="3775075" algn="ctr"/>
                <a:tab pos="10125075" algn="r"/>
              </a:tabLst>
            </a:pPr>
            <a:r>
              <a:rPr lang="en-GB" sz="2800" dirty="0"/>
              <a:t>AND, the understanding of host genetic and gut microbiome composition could be a challenge for designing personalised therapeutic strategies</a:t>
            </a:r>
          </a:p>
          <a:p>
            <a:pPr marL="0" indent="0">
              <a:buNone/>
              <a:tabLst>
                <a:tab pos="3775075" algn="ctr"/>
                <a:tab pos="10125075" algn="r"/>
              </a:tabLst>
            </a:pPr>
            <a:endParaRPr lang="en-GB" sz="1000" dirty="0"/>
          </a:p>
          <a:p>
            <a:pPr marL="0" indent="0">
              <a:buNone/>
              <a:tabLst>
                <a:tab pos="3775075" algn="ctr"/>
                <a:tab pos="10125075" algn="r"/>
              </a:tabLst>
            </a:pPr>
            <a:r>
              <a:rPr lang="en-GB" sz="2800" dirty="0"/>
              <a:t>SO, in the short term, does the question for us become how we evaluate claims about dietary effects on the microbiome and hence MS?</a:t>
            </a:r>
          </a:p>
        </p:txBody>
      </p:sp>
    </p:spTree>
    <p:extLst>
      <p:ext uri="{BB962C8B-B14F-4D97-AF65-F5344CB8AC3E}">
        <p14:creationId xmlns:p14="http://schemas.microsoft.com/office/powerpoint/2010/main" val="362433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62C2D-392D-168B-9B25-FCFEDDEE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context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0ABD3-A9DC-D902-BE1B-6DD32649A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MS is caused by both genetics and the environment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And the gut biome is an important environmental factor.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But, we don’t know much about its interaction with genetics</a:t>
            </a:r>
          </a:p>
        </p:txBody>
      </p:sp>
    </p:spTree>
    <p:extLst>
      <p:ext uri="{BB962C8B-B14F-4D97-AF65-F5344CB8AC3E}">
        <p14:creationId xmlns:p14="http://schemas.microsoft.com/office/powerpoint/2010/main" val="241787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D5FEF-337C-E269-1995-D1E8356AE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 and some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97AC-F83C-6BE9-4265-E70F4D509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911" y="1690688"/>
            <a:ext cx="11715077" cy="50328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/>
              <a:t>Microbiota: </a:t>
            </a:r>
            <a:r>
              <a:rPr lang="en-GB"/>
              <a:t>The many different types of microorganisms, bacteria, archaea, fungi, and viruses, living on our bodies</a:t>
            </a:r>
          </a:p>
          <a:p>
            <a:pPr marL="0" indent="0">
              <a:buNone/>
            </a:pPr>
            <a:endParaRPr lang="en-GB" sz="1000"/>
          </a:p>
          <a:p>
            <a:pPr marL="0" indent="0">
              <a:buNone/>
            </a:pPr>
            <a:r>
              <a:rPr lang="en-GB" b="1"/>
              <a:t>Microbiome:</a:t>
            </a:r>
            <a:r>
              <a:rPr lang="en-GB"/>
              <a:t> The collective genomic, protein, and metabolite content of all the microbes in this ecosystem</a:t>
            </a:r>
          </a:p>
          <a:p>
            <a:pPr marL="0" indent="0">
              <a:buNone/>
            </a:pPr>
            <a:endParaRPr lang="en-GB" sz="1000" b="1"/>
          </a:p>
          <a:p>
            <a:pPr marL="0" indent="0">
              <a:buNone/>
            </a:pPr>
            <a:r>
              <a:rPr lang="en-GB" b="1"/>
              <a:t>Gut microbiome:</a:t>
            </a:r>
            <a:r>
              <a:rPr lang="en-GB"/>
              <a:t> those microbes living in the gut which make up 95% of the overall microbiome</a:t>
            </a:r>
          </a:p>
          <a:p>
            <a:pPr marL="0" indent="0">
              <a:buNone/>
            </a:pPr>
            <a:endParaRPr lang="en-GB" sz="1000"/>
          </a:p>
          <a:p>
            <a:pPr marL="0" indent="0">
              <a:buNone/>
            </a:pPr>
            <a:r>
              <a:rPr lang="en-GB" b="1"/>
              <a:t>TH17: </a:t>
            </a:r>
            <a:r>
              <a:rPr lang="en-GB"/>
              <a:t>T-helper cell 17, associated with MS</a:t>
            </a:r>
            <a:endParaRPr lang="en-GB" b="1"/>
          </a:p>
          <a:p>
            <a:pPr marL="0" indent="0">
              <a:buNone/>
            </a:pPr>
            <a:endParaRPr lang="en-GB" sz="1000" b="1"/>
          </a:p>
          <a:p>
            <a:pPr marL="0" indent="0">
              <a:buNone/>
            </a:pPr>
            <a:r>
              <a:rPr lang="en-GB" b="1"/>
              <a:t>Fun fact:</a:t>
            </a:r>
            <a:r>
              <a:rPr lang="en-GB"/>
              <a:t> the number of genes in the microbiome is 100x larger than the human genome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145921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C9613-BB90-7031-DD5B-0AF09586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911" y="270529"/>
            <a:ext cx="11715077" cy="1325563"/>
          </a:xfrm>
        </p:spPr>
        <p:txBody>
          <a:bodyPr/>
          <a:lstStyle/>
          <a:p>
            <a:r>
              <a:rPr lang="en-GB" dirty="0"/>
              <a:t>What this paper does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4B8118-D5FA-1E49-5752-C04774B9A90B}"/>
              </a:ext>
            </a:extLst>
          </p:cNvPr>
          <p:cNvSpPr txBox="1"/>
          <p:nvPr/>
        </p:nvSpPr>
        <p:spPr>
          <a:xfrm>
            <a:off x="120081" y="2392809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Gut biome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FE6096-7C4C-CC16-4E81-2390357D6559}"/>
              </a:ext>
            </a:extLst>
          </p:cNvPr>
          <p:cNvSpPr txBox="1"/>
          <p:nvPr/>
        </p:nvSpPr>
        <p:spPr>
          <a:xfrm>
            <a:off x="3299345" y="2392808"/>
            <a:ext cx="2165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Immune system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1EC8A6-5591-567D-0400-5AA9E2280D4A}"/>
              </a:ext>
            </a:extLst>
          </p:cNvPr>
          <p:cNvSpPr txBox="1"/>
          <p:nvPr/>
        </p:nvSpPr>
        <p:spPr>
          <a:xfrm>
            <a:off x="6096000" y="2392808"/>
            <a:ext cx="309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Central nervous system</a:t>
            </a:r>
          </a:p>
        </p:txBody>
      </p:sp>
      <p:sp>
        <p:nvSpPr>
          <p:cNvPr id="7" name="Curved Up Arrow 6">
            <a:extLst>
              <a:ext uri="{FF2B5EF4-FFF2-40B4-BE49-F238E27FC236}">
                <a16:creationId xmlns:a16="http://schemas.microsoft.com/office/drawing/2014/main" id="{7BAF0458-91A7-8D1F-EDD2-46B1CBA40760}"/>
              </a:ext>
            </a:extLst>
          </p:cNvPr>
          <p:cNvSpPr/>
          <p:nvPr/>
        </p:nvSpPr>
        <p:spPr>
          <a:xfrm>
            <a:off x="1011579" y="3149717"/>
            <a:ext cx="2668250" cy="6110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Up Arrow 7">
            <a:extLst>
              <a:ext uri="{FF2B5EF4-FFF2-40B4-BE49-F238E27FC236}">
                <a16:creationId xmlns:a16="http://schemas.microsoft.com/office/drawing/2014/main" id="{D978DAD0-6D9A-DC1A-BCFA-CB9772CF4BD9}"/>
              </a:ext>
            </a:extLst>
          </p:cNvPr>
          <p:cNvSpPr/>
          <p:nvPr/>
        </p:nvSpPr>
        <p:spPr>
          <a:xfrm flipH="1" flipV="1">
            <a:off x="1011579" y="1470625"/>
            <a:ext cx="2667600" cy="61062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Curved Up Arrow 9">
            <a:extLst>
              <a:ext uri="{FF2B5EF4-FFF2-40B4-BE49-F238E27FC236}">
                <a16:creationId xmlns:a16="http://schemas.microsoft.com/office/drawing/2014/main" id="{411903C9-4FB4-7112-D827-F5770B738DC1}"/>
              </a:ext>
            </a:extLst>
          </p:cNvPr>
          <p:cNvSpPr/>
          <p:nvPr/>
        </p:nvSpPr>
        <p:spPr>
          <a:xfrm>
            <a:off x="496585" y="2979552"/>
            <a:ext cx="7055098" cy="1380996"/>
          </a:xfrm>
          <a:prstGeom prst="curvedUpArrow">
            <a:avLst>
              <a:gd name="adj1" fmla="val 10189"/>
              <a:gd name="adj2" fmla="val 227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urved Up Arrow 10">
            <a:extLst>
              <a:ext uri="{FF2B5EF4-FFF2-40B4-BE49-F238E27FC236}">
                <a16:creationId xmlns:a16="http://schemas.microsoft.com/office/drawing/2014/main" id="{AF3AB88D-86FF-E6BF-D173-463D3F4E9720}"/>
              </a:ext>
            </a:extLst>
          </p:cNvPr>
          <p:cNvSpPr/>
          <p:nvPr/>
        </p:nvSpPr>
        <p:spPr>
          <a:xfrm flipV="1">
            <a:off x="4703806" y="1760488"/>
            <a:ext cx="2974001" cy="632319"/>
          </a:xfrm>
          <a:prstGeom prst="curvedUpArrow">
            <a:avLst>
              <a:gd name="adj1" fmla="val 13103"/>
              <a:gd name="adj2" fmla="val 50000"/>
              <a:gd name="adj3" fmla="val 340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BB57993-367D-8F16-91DB-AFC52E4EC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904" y="4834441"/>
            <a:ext cx="1992534" cy="19925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C3FA3FC-7A73-444B-4642-767FCCE862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7466" y="4336531"/>
            <a:ext cx="2521469" cy="252146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46B64E8-A49E-47AA-FA3F-3BE3B2D44F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1803" y="4970488"/>
            <a:ext cx="1887512" cy="188751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62E35D7-A28A-EA81-1AE0-B4CD897DD3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9113" y="1760490"/>
            <a:ext cx="1992533" cy="1992533"/>
          </a:xfrm>
          <a:prstGeom prst="rect">
            <a:avLst/>
          </a:prstGeom>
        </p:spPr>
      </p:pic>
      <p:sp>
        <p:nvSpPr>
          <p:cNvPr id="21" name="Curved Up Arrow 20">
            <a:extLst>
              <a:ext uri="{FF2B5EF4-FFF2-40B4-BE49-F238E27FC236}">
                <a16:creationId xmlns:a16="http://schemas.microsoft.com/office/drawing/2014/main" id="{508A57C8-B592-2116-A17E-EBA37F93C287}"/>
              </a:ext>
            </a:extLst>
          </p:cNvPr>
          <p:cNvSpPr/>
          <p:nvPr/>
        </p:nvSpPr>
        <p:spPr>
          <a:xfrm>
            <a:off x="225910" y="3179200"/>
            <a:ext cx="10305455" cy="1380996"/>
          </a:xfrm>
          <a:prstGeom prst="curvedUpArrow">
            <a:avLst>
              <a:gd name="adj1" fmla="val 10189"/>
              <a:gd name="adj2" fmla="val 227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0E8494-D57E-D4F5-1959-E4EDF5DDCD1E}"/>
              </a:ext>
            </a:extLst>
          </p:cNvPr>
          <p:cNvSpPr txBox="1"/>
          <p:nvPr/>
        </p:nvSpPr>
        <p:spPr>
          <a:xfrm>
            <a:off x="9432314" y="2439738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Wider health</a:t>
            </a:r>
          </a:p>
        </p:txBody>
      </p:sp>
      <p:sp>
        <p:nvSpPr>
          <p:cNvPr id="23" name="Curved Up Arrow 22">
            <a:extLst>
              <a:ext uri="{FF2B5EF4-FFF2-40B4-BE49-F238E27FC236}">
                <a16:creationId xmlns:a16="http://schemas.microsoft.com/office/drawing/2014/main" id="{63BA943C-1FFC-02C1-D7BC-47D4232C97EE}"/>
              </a:ext>
            </a:extLst>
          </p:cNvPr>
          <p:cNvSpPr/>
          <p:nvPr/>
        </p:nvSpPr>
        <p:spPr>
          <a:xfrm flipV="1">
            <a:off x="4297197" y="1560840"/>
            <a:ext cx="6092279" cy="793896"/>
          </a:xfrm>
          <a:prstGeom prst="curvedUpArrow">
            <a:avLst>
              <a:gd name="adj1" fmla="val 13103"/>
              <a:gd name="adj2" fmla="val 50000"/>
              <a:gd name="adj3" fmla="val 340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9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10" grpId="0" animBg="1"/>
      <p:bldP spid="11" grpId="0" animBg="1"/>
      <p:bldP spid="21" grpId="0" animBg="1"/>
      <p:bldP spid="2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5BF9-161F-0BE2-58D3-FFFE95A7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this paper does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A4587-0BD1-DC3F-91DC-1BAE0B1E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Provides a good overview of current theory about initiation and progress of MS (not going to summarise here*)</a:t>
            </a:r>
          </a:p>
          <a:p>
            <a:r>
              <a:rPr lang="en-GB" dirty="0"/>
              <a:t>Of importance to this paper is that:</a:t>
            </a:r>
          </a:p>
          <a:p>
            <a:pPr lvl="1"/>
            <a:r>
              <a:rPr lang="en-GB" dirty="0"/>
              <a:t>Genetics accounts for 30% of disease susceptibility</a:t>
            </a:r>
          </a:p>
          <a:p>
            <a:pPr lvl="1"/>
            <a:r>
              <a:rPr lang="en-GB" dirty="0"/>
              <a:t>Before genome-wide association studies only genetic factor for susceptibility was Histocompatibility Complex accounting for 48% of susceptibility</a:t>
            </a:r>
          </a:p>
          <a:p>
            <a:pPr lvl="1"/>
            <a:r>
              <a:rPr lang="en-GB" dirty="0"/>
              <a:t>What this study is partly attempting to do is tease out the missing 52% </a:t>
            </a:r>
          </a:p>
          <a:p>
            <a:pPr lvl="1"/>
            <a:r>
              <a:rPr lang="en-GB" dirty="0"/>
              <a:t>SPOILER: it’s a bit too complex for us to be able to tell really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F433C-5977-1F7A-AB6F-4BC7F5D7A63D}"/>
              </a:ext>
            </a:extLst>
          </p:cNvPr>
          <p:cNvSpPr txBox="1"/>
          <p:nvPr/>
        </p:nvSpPr>
        <p:spPr>
          <a:xfrm>
            <a:off x="579383" y="6415752"/>
            <a:ext cx="61091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400" dirty="0"/>
              <a:t>*See </a:t>
            </a:r>
            <a:r>
              <a:rPr lang="en-GB" sz="1400" dirty="0" err="1"/>
              <a:t>powerpoint</a:t>
            </a:r>
            <a:r>
              <a:rPr lang="en-GB" sz="1400" dirty="0"/>
              <a:t> notes for my summary or pp1-2 of paper</a:t>
            </a:r>
          </a:p>
        </p:txBody>
      </p:sp>
    </p:spTree>
    <p:extLst>
      <p:ext uri="{BB962C8B-B14F-4D97-AF65-F5344CB8AC3E}">
        <p14:creationId xmlns:p14="http://schemas.microsoft.com/office/powerpoint/2010/main" val="195710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94E4-888C-2CDE-6A11-5C7C64EC5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microbiome and MS – mouse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48F8B-601B-1A32-D5F9-15390408B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evidence of a link from mice models</a:t>
            </a:r>
          </a:p>
          <a:p>
            <a:pPr lvl="1"/>
            <a:r>
              <a:rPr lang="en-GB" dirty="0"/>
              <a:t>Germ free mice are associated with milder EAE*</a:t>
            </a:r>
          </a:p>
          <a:p>
            <a:pPr lvl="1"/>
            <a:r>
              <a:rPr lang="en-GB" dirty="0"/>
              <a:t>Unsurprising because these mice have severely defective immune systems</a:t>
            </a:r>
          </a:p>
          <a:p>
            <a:pPr lvl="1"/>
            <a:r>
              <a:rPr lang="en-GB" dirty="0"/>
              <a:t>Possible component of the mechanism is that microflora may affect the BBB</a:t>
            </a:r>
            <a:r>
              <a:rPr lang="en-GB" baseline="30000" dirty="0"/>
              <a:t> ±</a:t>
            </a:r>
            <a:endParaRPr lang="en-GB" dirty="0"/>
          </a:p>
          <a:p>
            <a:r>
              <a:rPr lang="en-GB" dirty="0"/>
              <a:t>Different bacteria have different effects</a:t>
            </a:r>
          </a:p>
          <a:p>
            <a:pPr lvl="1"/>
            <a:r>
              <a:rPr lang="en-GB" dirty="0"/>
              <a:t>SFB is regulated by cytokines and the gut barrier</a:t>
            </a:r>
          </a:p>
          <a:p>
            <a:pPr lvl="2"/>
            <a:r>
              <a:rPr lang="en-GB" dirty="0"/>
              <a:t>Breaching the latter leads to a Th17 response to neutralise the invasion</a:t>
            </a:r>
          </a:p>
          <a:p>
            <a:pPr lvl="2"/>
            <a:r>
              <a:rPr lang="en-GB" dirty="0"/>
              <a:t>There’s a complex feedback loop which leads to autoreactive Th17 cells</a:t>
            </a:r>
          </a:p>
          <a:p>
            <a:pPr lvl="1"/>
            <a:r>
              <a:rPr lang="en-GB" dirty="0" err="1"/>
              <a:t>Cacteroides</a:t>
            </a:r>
            <a:r>
              <a:rPr lang="en-GB" dirty="0"/>
              <a:t> fragilis by contrast promotes immune homeostasis</a:t>
            </a:r>
          </a:p>
          <a:p>
            <a:pPr lvl="2"/>
            <a:r>
              <a:rPr lang="en-GB" dirty="0"/>
              <a:t>It expresses a polysaccharide which protects mice from EAE by supressing Th17 responses</a:t>
            </a:r>
          </a:p>
          <a:p>
            <a:pPr lvl="2"/>
            <a:r>
              <a:rPr lang="en-GB" dirty="0"/>
              <a:t>Giving this polysaccharide orally helps promote an anti-inflammatory response</a:t>
            </a:r>
          </a:p>
          <a:p>
            <a:pPr lvl="1"/>
            <a:endParaRPr lang="en-GB" dirty="0"/>
          </a:p>
          <a:p>
            <a:endParaRPr lang="en-GB" baseline="30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4868E-1A9E-85F0-FB4E-97D15C9326B5}"/>
              </a:ext>
            </a:extLst>
          </p:cNvPr>
          <p:cNvSpPr txBox="1"/>
          <p:nvPr/>
        </p:nvSpPr>
        <p:spPr>
          <a:xfrm>
            <a:off x="579383" y="6415752"/>
            <a:ext cx="61091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*Experimental Autoimmune Encephalomyelitis </a:t>
            </a:r>
            <a:r>
              <a:rPr lang="en-GB" sz="1400" baseline="30000" dirty="0"/>
              <a:t>± </a:t>
            </a:r>
            <a:r>
              <a:rPr lang="en-GB" sz="1400" dirty="0"/>
              <a:t>Blood Brain Barrier</a:t>
            </a:r>
          </a:p>
        </p:txBody>
      </p:sp>
    </p:spTree>
    <p:extLst>
      <p:ext uri="{BB962C8B-B14F-4D97-AF65-F5344CB8AC3E}">
        <p14:creationId xmlns:p14="http://schemas.microsoft.com/office/powerpoint/2010/main" val="104362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36E0B-4FD3-EB6E-259D-C40E0F15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microbiome and MS – in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9ACD1-0803-FD38-8226-B1095165E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Don’t get too excited</a:t>
            </a:r>
            <a:endParaRPr lang="en-GB" dirty="0"/>
          </a:p>
          <a:p>
            <a:r>
              <a:rPr lang="en-GB" dirty="0"/>
              <a:t>We’re very early into investigations</a:t>
            </a:r>
          </a:p>
          <a:p>
            <a:r>
              <a:rPr lang="en-GB" dirty="0"/>
              <a:t>Limited to individual case studies vs health controls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What have we found?</a:t>
            </a:r>
          </a:p>
          <a:p>
            <a:r>
              <a:rPr lang="en-GB" dirty="0"/>
              <a:t>Some changes in microbiome detected between people with MS &amp; controls</a:t>
            </a:r>
          </a:p>
          <a:p>
            <a:pPr lvl="1"/>
            <a:r>
              <a:rPr lang="en-GB" dirty="0"/>
              <a:t>But vary between studies (ethnicity, lifestyle and background may have more effect)</a:t>
            </a:r>
          </a:p>
          <a:p>
            <a:r>
              <a:rPr lang="en-GB" dirty="0"/>
              <a:t>Paper quotes </a:t>
            </a:r>
          </a:p>
          <a:p>
            <a:pPr lvl="1"/>
            <a:r>
              <a:rPr lang="en-GB" dirty="0"/>
              <a:t>5 studies identifying 9 bacteria which are found in decreased abundance</a:t>
            </a:r>
          </a:p>
          <a:p>
            <a:pPr lvl="1"/>
            <a:r>
              <a:rPr lang="en-GB" dirty="0"/>
              <a:t>5 studies (some the same) identifying 8 bacteria in increased abundance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86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BC4AC-71BF-DEDD-0F26-BD0D3BEBB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8F95F-DA93-B3A2-95A0-C2A85A88F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of the bacteria in lower abundance produce SCFAs*</a:t>
            </a:r>
          </a:p>
          <a:p>
            <a:pPr lvl="1"/>
            <a:r>
              <a:rPr lang="en-GB" dirty="0"/>
              <a:t>SCFAs associated with decreased inhibition of the immune inflammatory response</a:t>
            </a:r>
          </a:p>
          <a:p>
            <a:pPr lvl="1"/>
            <a:r>
              <a:rPr lang="en-GB" dirty="0" err="1"/>
              <a:t>Ie</a:t>
            </a:r>
            <a:r>
              <a:rPr lang="en-GB" dirty="0"/>
              <a:t> these bacteria produce something which might lead to more inflammation</a:t>
            </a:r>
          </a:p>
          <a:p>
            <a:r>
              <a:rPr lang="en-GB" dirty="0"/>
              <a:t>MS patients have increased immunoreactivity to Epsilon toxin produced by another bacterium</a:t>
            </a:r>
          </a:p>
          <a:p>
            <a:pPr lvl="1"/>
            <a:r>
              <a:rPr lang="en-GB" dirty="0"/>
              <a:t>Toxin binds to myelin and to the BBB</a:t>
            </a:r>
          </a:p>
          <a:p>
            <a:pPr lvl="1"/>
            <a:r>
              <a:rPr lang="en-GB" dirty="0"/>
              <a:t>It is a candidate for lesion formation in MS</a:t>
            </a:r>
          </a:p>
          <a:p>
            <a:r>
              <a:rPr lang="en-GB" dirty="0"/>
              <a:t>Other bacteria have other effects including</a:t>
            </a:r>
          </a:p>
          <a:p>
            <a:pPr lvl="1"/>
            <a:r>
              <a:rPr lang="en-GB" dirty="0"/>
              <a:t>Dendritic cell activation</a:t>
            </a:r>
          </a:p>
          <a:p>
            <a:pPr lvl="1"/>
            <a:r>
              <a:rPr lang="en-GB" dirty="0"/>
              <a:t>Pro-inflammatory effects on cells with adaptive. Immunity</a:t>
            </a:r>
          </a:p>
          <a:p>
            <a:pPr lvl="1"/>
            <a:r>
              <a:rPr lang="en-GB" dirty="0"/>
              <a:t>Impairing the ability to promote the differentiation of Treg</a:t>
            </a:r>
            <a:r>
              <a:rPr lang="en-GB" baseline="30000" dirty="0"/>
              <a:t>±</a:t>
            </a:r>
            <a:r>
              <a:rPr lang="en-GB" dirty="0"/>
              <a:t> cells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539794-D042-111D-FC7D-BFC1EEBDD34A}"/>
              </a:ext>
            </a:extLst>
          </p:cNvPr>
          <p:cNvSpPr txBox="1"/>
          <p:nvPr/>
        </p:nvSpPr>
        <p:spPr>
          <a:xfrm>
            <a:off x="579383" y="6415752"/>
            <a:ext cx="61091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*short chain fatty acids </a:t>
            </a:r>
            <a:r>
              <a:rPr lang="en-GB" sz="1400" baseline="30000" dirty="0"/>
              <a:t>±</a:t>
            </a:r>
            <a:r>
              <a:rPr lang="en-GB" sz="1400" dirty="0"/>
              <a:t>T-Regulation cells</a:t>
            </a:r>
          </a:p>
        </p:txBody>
      </p:sp>
    </p:spTree>
    <p:extLst>
      <p:ext uri="{BB962C8B-B14F-4D97-AF65-F5344CB8AC3E}">
        <p14:creationId xmlns:p14="http://schemas.microsoft.com/office/powerpoint/2010/main" val="268967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1327</Words>
  <Application>Microsoft Macintosh PowerPoint</Application>
  <PresentationFormat>Widescreen</PresentationFormat>
  <Paragraphs>132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Host Genetics and Gut Microbiome: Perspectives for Multiple Sclerosis</vt:lpstr>
      <vt:lpstr>tldr</vt:lpstr>
      <vt:lpstr>Some context …</vt:lpstr>
      <vt:lpstr>… and some definitions</vt:lpstr>
      <vt:lpstr>What this paper does 1</vt:lpstr>
      <vt:lpstr>What this paper does 2</vt:lpstr>
      <vt:lpstr>The microbiome and MS – mouse models</vt:lpstr>
      <vt:lpstr>The microbiome and MS – in patients</vt:lpstr>
      <vt:lpstr>Some hypotheses</vt:lpstr>
      <vt:lpstr>The microbiome, immune system, genetics and autoimmunity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Burall</dc:creator>
  <cp:lastModifiedBy>Simon Burall</cp:lastModifiedBy>
  <cp:revision>11</cp:revision>
  <dcterms:created xsi:type="dcterms:W3CDTF">2022-06-26T16:35:53Z</dcterms:created>
  <dcterms:modified xsi:type="dcterms:W3CDTF">2022-07-02T11:56:12Z</dcterms:modified>
</cp:coreProperties>
</file>